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embeddedFontLst>
    <p:embeddedFont>
      <p:font typeface="Helvetica Neue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32">
          <p15:clr>
            <a:srgbClr val="A4A3A4"/>
          </p15:clr>
        </p15:guide>
        <p15:guide id="2" pos="7392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jKPl/PnDzziQ3Qev0VIfGX8nBg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32" orient="horz"/>
        <p:guide pos="73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8c5e3fc1d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8c5e3fc1d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8c5e3fc1d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8c5e3fc1d_1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8cf896f8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8cf896f8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8cf896f8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8cf896f8e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8c5e3fc1d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8c5e3fc1d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65357789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b653577899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faa2b497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faa2b497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faa2b4971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faa2b4971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 A" showMasterSp="0">
  <p:cSld name="Title Blue A">
    <p:bg>
      <p:bgPr>
        <a:solidFill>
          <a:srgbClr val="184A8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5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65"/>
          <p:cNvSpPr txBox="1"/>
          <p:nvPr>
            <p:ph idx="1" type="body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C7FD"/>
              </a:buClr>
              <a:buSzPts val="1600"/>
              <a:buNone/>
              <a:defRPr b="1" i="0" sz="16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65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7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7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7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7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8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66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&amp; Picture">
  <p:cSld name="Title, Sub, Content &amp; Pictur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7"/>
          <p:cNvSpPr/>
          <p:nvPr>
            <p:ph idx="2" type="pic"/>
          </p:nvPr>
        </p:nvSpPr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67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67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67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9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  <a:defRPr sz="4000">
                <a:solidFill>
                  <a:srgbClr val="52525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9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9"/>
          <p:cNvSpPr txBox="1"/>
          <p:nvPr>
            <p:ph idx="2" type="body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bg>
      <p:bgPr>
        <a:solidFill>
          <a:schemeClr val="accen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hyperlink" Target="https://www.flickr.com/photos/intelfreepress/8267616249/in/photostream/lightbox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intel.com/content/www/us/en/developer/tools/oneapi/dpc-compatibility-tool.html#gs.p25a6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hyperlink" Target="https://www.intel.com/content/www/us/en/developer/articles/technical/intel-sdm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hyperlink" Target="https://csarassignment.files.wordpress.com/2013/05/risc-vs-cisc.p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videocardz.com/newz/nvidia-gh100-hopper-gpu-comes-with-48mb-of-l2-cache-only-one-gpc-has-graphics-enabled" TargetMode="External"/><Relationship Id="rId4" Type="http://schemas.openxmlformats.org/officeDocument/2006/relationships/hyperlink" Target="https://developer.nvidia.com/blog/nvidia-hopper-architecture-in-depth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www.intel.com/content/dam/www/programmable/us/en/pdfs/literature/wp/wp-01003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hyperlink" Target="https://godbolt.org/z/o4K7TYr5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hyperlink" Target="https://godbolt.org/z/T6ejdsEba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hyperlink" Target="https://godbolt.org/z/cz3KjMcYb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s://godbolt.org/z/6Wq38MbPj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hyperlink" Target="https://llvm.org/devmtg/2019-10/slides/ClangTutorial-Stulova-vanHaastregt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hyperlink" Target="https://godbolt.org/z/or3z3oYnq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me@gooddoog.ru" TargetMode="External"/><Relationship Id="rId4" Type="http://schemas.openxmlformats.org/officeDocument/2006/relationships/hyperlink" Target="https://portal.unn.ru" TargetMode="External"/><Relationship Id="rId5" Type="http://schemas.openxmlformats.org/officeDocument/2006/relationships/hyperlink" Target="mailto:mikelitch@gmail.com" TargetMode="External"/><Relationship Id="rId6" Type="http://schemas.openxmlformats.org/officeDocument/2006/relationships/hyperlink" Target="mailto:artyomka6192@gmail.com" TargetMode="External"/><Relationship Id="rId7" Type="http://schemas.openxmlformats.org/officeDocument/2006/relationships/hyperlink" Target="https://github.com/NN-complr-tech" TargetMode="External"/><Relationship Id="rId8" Type="http://schemas.openxmlformats.org/officeDocument/2006/relationships/hyperlink" Target="https://github.com/NN-complr-tech/Complr-course-lecture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Relationship Id="rId4" Type="http://schemas.openxmlformats.org/officeDocument/2006/relationships/hyperlink" Target="https://www.khronos.org/spir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hyperlink" Target="https://godbolt.org/z/YM6Wxno37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hyperlink" Target="https://godbolt.org/z/n3orv3Ydj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watch?v=H4s55GgAg0I" TargetMode="External"/><Relationship Id="rId4" Type="http://schemas.openxmlformats.org/officeDocument/2006/relationships/hyperlink" Target="https://www.youtube.com/watch?v=yTtWohFzS6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youtube.com/watch?v=9hhDZeV0fYU" TargetMode="External"/><Relationship Id="rId4" Type="http://schemas.openxmlformats.org/officeDocument/2006/relationships/hyperlink" Target="https://www.youtube.com/watch?v=281sEoJYm8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youtube.com/watch?v=OchPaGEH4TE" TargetMode="External"/><Relationship Id="rId4" Type="http://schemas.openxmlformats.org/officeDocument/2006/relationships/hyperlink" Target="https://www.youtube.com/watch?v=UfLH7dORav8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modular.ai/team" TargetMode="External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hyperlink" Target="https://basicmi.github.io/AI-Chip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hyperlink" Target="https://llvm-hpc-2020-workshop.github.io/presentations/llvmhpc2020-amini.pdf" TargetMode="External"/></Relationships>
</file>

<file path=ppt/slides/_rels/slide3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5" Type="http://schemas.openxmlformats.org/officeDocument/2006/relationships/hyperlink" Target="https://pytorch.org/assets/brand-guidelines/PyTorch-Brand-Guidelines.pdf" TargetMode="External"/><Relationship Id="rId6" Type="http://schemas.openxmlformats.org/officeDocument/2006/relationships/hyperlink" Target="https://www.tensorflow.org/extras/tensorflow_brand_guidelines.pdf" TargetMode="External"/><Relationship Id="rId7" Type="http://schemas.openxmlformats.org/officeDocument/2006/relationships/hyperlink" Target="https://artwork.lfaidata.foundation/projects/onnx/" TargetMode="External"/><Relationship Id="rId8" Type="http://schemas.openxmlformats.org/officeDocument/2006/relationships/hyperlink" Target="https://triton-lang.org/main/index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hyperlink" Target="https://circt.llvm.org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nXaxk27zwlk" TargetMode="External"/><Relationship Id="rId10" Type="http://schemas.openxmlformats.org/officeDocument/2006/relationships/hyperlink" Target="https://github.com/lighthousand/books/blob/master/Engineering%20A%20Compiler%202nd%20Edition%20by%20Cooper%20and%20Torczon.pdf" TargetMode="External"/><Relationship Id="rId12" Type="http://schemas.openxmlformats.org/officeDocument/2006/relationships/hyperlink" Target="https://www.youtube.com/watch?v=vElZc6zSIXM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youtube.com/watch?v=Nb2tebYAaOA" TargetMode="External"/><Relationship Id="rId4" Type="http://schemas.openxmlformats.org/officeDocument/2006/relationships/hyperlink" Target="https://www.youtube.com/watch?v=G4hL5Om4IJ4" TargetMode="External"/><Relationship Id="rId9" Type="http://schemas.openxmlformats.org/officeDocument/2006/relationships/hyperlink" Target="https://www.youtube.com/watch?v=bSkpMdDe4g4" TargetMode="External"/><Relationship Id="rId5" Type="http://schemas.openxmlformats.org/officeDocument/2006/relationships/hyperlink" Target="https://www.youtube.com/watch?v=yCd3CzGSte8" TargetMode="External"/><Relationship Id="rId6" Type="http://schemas.openxmlformats.org/officeDocument/2006/relationships/hyperlink" Target="https://www.youtube.com/watch?v=nWTvXbQHwWs" TargetMode="External"/><Relationship Id="rId7" Type="http://schemas.openxmlformats.org/officeDocument/2006/relationships/hyperlink" Target="https://www.youtube.com/watch?v=5kkMpJpIGYU" TargetMode="External"/><Relationship Id="rId8" Type="http://schemas.openxmlformats.org/officeDocument/2006/relationships/hyperlink" Target="https://suif.stanford.edu/dragonbook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hyperlink" Target="https://en.wikipedia.org/wiki/Grace_Hopp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hyperlink" Target="https://en.wikipedia.org/wiki/John_Backu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hyperlink" Target="https://en.wikipedia.org/wiki/John_McCarthy_(computer_scientist)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hyperlink" Target="https://en.wikipedia.org/wiki/Dennis_Ritchi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hyperlink" Target="https://www.stroustru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title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</a:pPr>
            <a:r>
              <a:rPr lang="en-US"/>
              <a:t>Compilers 101</a:t>
            </a:r>
            <a:endParaRPr/>
          </a:p>
        </p:txBody>
      </p:sp>
      <p:sp>
        <p:nvSpPr>
          <p:cNvPr id="104" name="Google Shape;104;p1"/>
          <p:cNvSpPr txBox="1"/>
          <p:nvPr>
            <p:ph idx="2" type="body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Intro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men posing for a picture&#10;&#10;Description automatically generated with low confidence" id="171" name="Google Shape;171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22" l="0" r="0" t="1922"/>
          <a:stretch/>
        </p:blipFill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Beyond software</a:t>
            </a:r>
            <a:endParaRPr/>
          </a:p>
        </p:txBody>
      </p:sp>
      <p:sp>
        <p:nvSpPr>
          <p:cNvPr id="173" name="Google Shape;173;p8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Verilog – 1984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VHDL – 1987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OpenCL – 2009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SYCL – 2014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https://www.flickr.com/photos/intelfreepress/8267616249/in/photostream/lightbox/</a:t>
            </a:r>
            <a:r>
              <a:rPr lang="en-US" sz="1400"/>
              <a:t> </a:t>
            </a:r>
            <a:endParaRPr/>
          </a:p>
        </p:txBody>
      </p:sp>
      <p:sp>
        <p:nvSpPr>
          <p:cNvPr id="174" name="Google Shape;174;p8"/>
          <p:cNvSpPr txBox="1"/>
          <p:nvPr>
            <p:ph idx="3" type="body"/>
          </p:nvPr>
        </p:nvSpPr>
        <p:spPr>
          <a:xfrm>
            <a:off x="571500" y="1612901"/>
            <a:ext cx="5769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sz="2800"/>
              <a:t>Hardware description languages</a:t>
            </a:r>
            <a:endParaRPr/>
          </a:p>
        </p:txBody>
      </p:sp>
      <p:sp>
        <p:nvSpPr>
          <p:cNvPr id="175" name="Google Shape;175;p8"/>
          <p:cNvSpPr txBox="1"/>
          <p:nvPr>
            <p:ph idx="3" type="body"/>
          </p:nvPr>
        </p:nvSpPr>
        <p:spPr>
          <a:xfrm>
            <a:off x="549600" y="3324576"/>
            <a:ext cx="5769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sz="2800"/>
              <a:t>Heterogenous calculation languages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c5e3fc1d_1_1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OpenCL</a:t>
            </a:r>
            <a:endParaRPr/>
          </a:p>
        </p:txBody>
      </p:sp>
      <p:sp>
        <p:nvSpPr>
          <p:cNvPr id="181" name="Google Shape;181;g268c5e3fc1d_1_14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Purpose: Designed for creating programs that leverage the parallel computing capabilities of heterogeneous platforms.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Cross-Platform: Supports a wide range of devices from various manufacturers, including GPUs, CPUs, DSPs, and FPGAs.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Parallel Programming Model: Enables efficient execution of high-performance computing, graphical, and real-time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t/>
            </a:r>
            <a:endParaRPr/>
          </a:p>
        </p:txBody>
      </p:sp>
      <p:pic>
        <p:nvPicPr>
          <p:cNvPr id="182" name="Google Shape;182;g268c5e3fc1d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3516"/>
            <a:ext cx="12192000" cy="226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c5e3fc1d_1_24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SYCL</a:t>
            </a:r>
            <a:endParaRPr/>
          </a:p>
        </p:txBody>
      </p:sp>
      <p:sp>
        <p:nvSpPr>
          <p:cNvPr id="188" name="Google Shape;188;g268c5e3fc1d_1_24"/>
          <p:cNvSpPr txBox="1"/>
          <p:nvPr>
            <p:ph idx="1" type="body"/>
          </p:nvPr>
        </p:nvSpPr>
        <p:spPr>
          <a:xfrm>
            <a:off x="571375" y="1421275"/>
            <a:ext cx="5224200" cy="54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SYCL (pronounced "sickle") is a high-level programming model built on top of OpenCL that enables developers to write code for heterogeneous devices (such as CPUs, GPUs, DSPs, and FPGAs) using standard C++.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It abstracts away much of the boilerplate code associated with OpenCL, allowing for easier development of parallel computing applications.</a:t>
            </a:r>
            <a:endParaRPr/>
          </a:p>
        </p:txBody>
      </p:sp>
      <p:pic>
        <p:nvPicPr>
          <p:cNvPr id="189" name="Google Shape;189;g268c5e3fc1d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98" y="0"/>
            <a:ext cx="619470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Why study compilers?</a:t>
            </a:r>
            <a:endParaRPr/>
          </a:p>
        </p:txBody>
      </p:sp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Write better software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Compiler is a tool, mastering this tool will help you write fast and reliable software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Compilers are not only about code generation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Static analysis, code-to-code conversion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Example: Intel® DPC++ Compatibility Tool (aka SYCLomatic),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https://www.intel.com/content/www/us/en/developer/tools/oneapi/dpc-compatibility-tool.html#gs.p25a6d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writers get paid!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Course emphasis</a:t>
            </a:r>
            <a:endParaRPr/>
          </a:p>
        </p:txBody>
      </p:sp>
      <p:sp>
        <p:nvSpPr>
          <p:cNvPr id="201" name="Google Shape;201;p10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Practice oriented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Study modern compiler tooling and infrastructure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Lab assignments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Provide overview of basic algorithms and theory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Non-goal: how to build a complete compiler optimizer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There are lots of links on the slides, make sure to check them out if you want to know more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The rest of this lecture</a:t>
            </a:r>
            <a:endParaRPr/>
          </a:p>
        </p:txBody>
      </p:sp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Hardware architecture refresh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CPUs, GPUs, FPGAs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Just enough to understand the problem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Quick compiler architecture introduction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Overview of practical applications</a:t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CPUs</a:t>
            </a:r>
            <a:endParaRPr/>
          </a:p>
        </p:txBody>
      </p:sp>
      <p:pic>
        <p:nvPicPr>
          <p:cNvPr id="213" name="Google Shape;2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151" y="571500"/>
            <a:ext cx="8082483" cy="5528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2"/>
          <p:cNvSpPr txBox="1"/>
          <p:nvPr/>
        </p:nvSpPr>
        <p:spPr>
          <a:xfrm>
            <a:off x="2963073" y="6142999"/>
            <a:ext cx="7396561" cy="287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https://www.intel.com/content/www/us/en/developer/articles/technical/intel-sdm.html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8cf896f8e_0_0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pipeline</a:t>
            </a:r>
            <a:endParaRPr/>
          </a:p>
        </p:txBody>
      </p:sp>
      <p:sp>
        <p:nvSpPr>
          <p:cNvPr id="220" name="Google Shape;220;g268cf896f8e_0_0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g268cf896f8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322" y="1524000"/>
            <a:ext cx="7268326" cy="510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8cf896f8e_0_6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CISC vs RISC</a:t>
            </a:r>
            <a:endParaRPr/>
          </a:p>
        </p:txBody>
      </p:sp>
      <p:sp>
        <p:nvSpPr>
          <p:cNvPr id="227" name="Google Shape;227;g268cf896f8e_0_6"/>
          <p:cNvSpPr txBox="1"/>
          <p:nvPr>
            <p:ph idx="1" type="body"/>
          </p:nvPr>
        </p:nvSpPr>
        <p:spPr>
          <a:xfrm>
            <a:off x="571370" y="1673454"/>
            <a:ext cx="11010900" cy="457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268cf896f8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96" y="1195300"/>
            <a:ext cx="10110728" cy="5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68cf896f8e_0_6"/>
          <p:cNvSpPr txBox="1"/>
          <p:nvPr/>
        </p:nvSpPr>
        <p:spPr>
          <a:xfrm>
            <a:off x="3444075" y="6457800"/>
            <a:ext cx="55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https://csarassignment.files.wordpress.com/2013/05/risc-vs-cisc.png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GPUs</a:t>
            </a:r>
            <a:endParaRPr/>
          </a:p>
        </p:txBody>
      </p:sp>
      <p:sp>
        <p:nvSpPr>
          <p:cNvPr id="235" name="Google Shape;235;p13"/>
          <p:cNvSpPr txBox="1"/>
          <p:nvPr/>
        </p:nvSpPr>
        <p:spPr>
          <a:xfrm>
            <a:off x="618565" y="6216881"/>
            <a:ext cx="114750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 u="sng">
                <a:solidFill>
                  <a:schemeClr val="hlink"/>
                </a:solidFill>
                <a:hlinkClick r:id="rId3"/>
              </a:rPr>
              <a:t>https://videocardz.com/newz/nvidia-gh100-hopper-gpu-comes-with-48mb-of-l2-cache-only-one-gpc-has-graphics-enabled</a:t>
            </a:r>
            <a:r>
              <a:rPr lang="en-US"/>
              <a:t>         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https://developer.nvidia.com/blog/nvidia-hopper-architecture-in-depth/</a:t>
            </a:r>
            <a:endParaRPr sz="1000"/>
          </a:p>
        </p:txBody>
      </p:sp>
      <p:pic>
        <p:nvPicPr>
          <p:cNvPr id="236" name="Google Shape;23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25" y="1277775"/>
            <a:ext cx="7675372" cy="479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0375" y="1311637"/>
            <a:ext cx="3400900" cy="4729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3"/>
          <p:cNvGrpSpPr/>
          <p:nvPr/>
        </p:nvGrpSpPr>
        <p:grpSpPr>
          <a:xfrm>
            <a:off x="7321489" y="1311694"/>
            <a:ext cx="4620294" cy="4729574"/>
            <a:chOff x="7321175" y="1515650"/>
            <a:chExt cx="4336675" cy="4369525"/>
          </a:xfrm>
        </p:grpSpPr>
        <p:sp>
          <p:nvSpPr>
            <p:cNvPr id="239" name="Google Shape;239;p13"/>
            <p:cNvSpPr/>
            <p:nvPr/>
          </p:nvSpPr>
          <p:spPr>
            <a:xfrm>
              <a:off x="7321175" y="2788225"/>
              <a:ext cx="211500" cy="528900"/>
            </a:xfrm>
            <a:prstGeom prst="rect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8515350" y="1515650"/>
              <a:ext cx="3142500" cy="4369500"/>
            </a:xfrm>
            <a:prstGeom prst="rect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1" name="Google Shape;241;p13"/>
            <p:cNvCxnSpPr/>
            <p:nvPr/>
          </p:nvCxnSpPr>
          <p:spPr>
            <a:xfrm flipH="1" rot="10800000">
              <a:off x="7532675" y="1532150"/>
              <a:ext cx="1006200" cy="12729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13"/>
            <p:cNvCxnSpPr/>
            <p:nvPr/>
          </p:nvCxnSpPr>
          <p:spPr>
            <a:xfrm>
              <a:off x="7538125" y="3308475"/>
              <a:ext cx="992400" cy="25767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Course overview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Intro (this lecture)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Compiler frontend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Static analysis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Intermediate representations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Optimizations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Backend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Debuggers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AutoNum type="arabicPeriod"/>
            </a:pPr>
            <a:r>
              <a:rPr lang="en-US"/>
              <a:t>Heterogeneous compilers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FPGAs</a:t>
            </a:r>
            <a:endParaRPr/>
          </a:p>
        </p:txBody>
      </p:sp>
      <p:pic>
        <p:nvPicPr>
          <p:cNvPr id="248" name="Google Shape;248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418" y="1141412"/>
            <a:ext cx="8027164" cy="45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4"/>
          <p:cNvSpPr txBox="1"/>
          <p:nvPr/>
        </p:nvSpPr>
        <p:spPr>
          <a:xfrm>
            <a:off x="1862722" y="5860088"/>
            <a:ext cx="8891802" cy="287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https://www.intel.com/content/dam/www/programmable/us/en/pdfs/literature/wp/wp-01003.pdf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Modern compilers</a:t>
            </a: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2365643" y="2955578"/>
            <a:ext cx="1828800" cy="595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4621161" y="2955578"/>
            <a:ext cx="2286983" cy="595035"/>
          </a:xfrm>
          <a:prstGeom prst="rect">
            <a:avLst/>
          </a:prstGeom>
          <a:solidFill>
            <a:srgbClr val="7030A0"/>
          </a:solidFill>
          <a:ln cap="flat" cmpd="sng" w="25400">
            <a:solidFill>
              <a:srgbClr val="B39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Middle-end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7334862" y="2955578"/>
            <a:ext cx="2286983" cy="595035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300867" y="2889399"/>
            <a:ext cx="1421744" cy="727393"/>
          </a:xfrm>
          <a:prstGeom prst="verticalScroll">
            <a:avLst>
              <a:gd fmla="val 12500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15"/>
          <p:cNvCxnSpPr>
            <a:stCxn id="258" idx="3"/>
            <a:endCxn id="255" idx="1"/>
          </p:cNvCxnSpPr>
          <p:nvPr/>
        </p:nvCxnSpPr>
        <p:spPr>
          <a:xfrm>
            <a:off x="1631687" y="3253096"/>
            <a:ext cx="73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0" name="Google Shape;260;p15"/>
          <p:cNvCxnSpPr>
            <a:stCxn id="255" idx="3"/>
            <a:endCxn id="256" idx="1"/>
          </p:cNvCxnSpPr>
          <p:nvPr/>
        </p:nvCxnSpPr>
        <p:spPr>
          <a:xfrm>
            <a:off x="4194443" y="3253096"/>
            <a:ext cx="426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1" name="Google Shape;261;p15"/>
          <p:cNvCxnSpPr>
            <a:stCxn id="256" idx="3"/>
            <a:endCxn id="257" idx="1"/>
          </p:cNvCxnSpPr>
          <p:nvPr/>
        </p:nvCxnSpPr>
        <p:spPr>
          <a:xfrm>
            <a:off x="6908144" y="3253096"/>
            <a:ext cx="426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2" name="Google Shape;262;p15"/>
          <p:cNvSpPr/>
          <p:nvPr/>
        </p:nvSpPr>
        <p:spPr>
          <a:xfrm>
            <a:off x="10235380" y="2906644"/>
            <a:ext cx="1044186" cy="692904"/>
          </a:xfrm>
          <a:prstGeom prst="flowChartMagneticDisk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15"/>
          <p:cNvCxnSpPr>
            <a:stCxn id="257" idx="3"/>
            <a:endCxn id="262" idx="2"/>
          </p:cNvCxnSpPr>
          <p:nvPr/>
        </p:nvCxnSpPr>
        <p:spPr>
          <a:xfrm>
            <a:off x="9621845" y="3253096"/>
            <a:ext cx="613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Compiler stages</a:t>
            </a:r>
            <a:endParaRPr/>
          </a:p>
        </p:txBody>
      </p:sp>
      <p:sp>
        <p:nvSpPr>
          <p:cNvPr id="269" name="Google Shape;269;p16"/>
          <p:cNvSpPr/>
          <p:nvPr/>
        </p:nvSpPr>
        <p:spPr>
          <a:xfrm>
            <a:off x="855405" y="1544658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855404" y="2098214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Lexical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855403" y="2651770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Syntax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855405" y="3213202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 analysis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855402" y="3774634"/>
            <a:ext cx="2861187" cy="471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855401" y="4336066"/>
            <a:ext cx="2861187" cy="471924"/>
          </a:xfrm>
          <a:prstGeom prst="rect">
            <a:avLst/>
          </a:prstGeom>
          <a:solidFill>
            <a:srgbClr val="7030A0"/>
          </a:solidFill>
          <a:ln cap="flat" cmpd="sng" w="25400">
            <a:solidFill>
              <a:srgbClr val="B39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 Optimization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855438" y="5458947"/>
            <a:ext cx="2861100" cy="4719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generation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855424" y="4897528"/>
            <a:ext cx="2861100" cy="4719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Optimization</a:t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16"/>
          <p:cNvSpPr/>
          <p:nvPr/>
        </p:nvSpPr>
        <p:spPr>
          <a:xfrm>
            <a:off x="6707568" y="2474368"/>
            <a:ext cx="1828800" cy="595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6"/>
          <p:cNvSpPr/>
          <p:nvPr/>
        </p:nvSpPr>
        <p:spPr>
          <a:xfrm>
            <a:off x="6478475" y="4241871"/>
            <a:ext cx="2286983" cy="595035"/>
          </a:xfrm>
          <a:prstGeom prst="rect">
            <a:avLst/>
          </a:prstGeom>
          <a:solidFill>
            <a:srgbClr val="7030A0"/>
          </a:solidFill>
          <a:ln cap="flat" cmpd="sng" w="25400">
            <a:solidFill>
              <a:srgbClr val="B394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Middle-end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6478476" y="5064028"/>
            <a:ext cx="2286983" cy="595035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65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Preprocessing</a:t>
            </a:r>
            <a:endParaRPr/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565" y="1152340"/>
            <a:ext cx="9931839" cy="4932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17"/>
          <p:cNvGrpSpPr/>
          <p:nvPr/>
        </p:nvGrpSpPr>
        <p:grpSpPr>
          <a:xfrm>
            <a:off x="505000" y="6400788"/>
            <a:ext cx="5188500" cy="445275"/>
            <a:chOff x="289925" y="5611838"/>
            <a:chExt cx="5188500" cy="445275"/>
          </a:xfrm>
        </p:grpSpPr>
        <p:sp>
          <p:nvSpPr>
            <p:cNvPr id="287" name="Google Shape;287;p17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288" name="Google Shape;28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17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https://godbolt.org/z/o4K7TYr5E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Lexer</a:t>
            </a:r>
            <a:endParaRPr/>
          </a:p>
        </p:txBody>
      </p:sp>
      <p:pic>
        <p:nvPicPr>
          <p:cNvPr id="295" name="Google Shape;2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196" y="1106207"/>
            <a:ext cx="9987608" cy="4934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18"/>
          <p:cNvGrpSpPr/>
          <p:nvPr/>
        </p:nvGrpSpPr>
        <p:grpSpPr>
          <a:xfrm>
            <a:off x="505000" y="6400788"/>
            <a:ext cx="5188500" cy="445275"/>
            <a:chOff x="289925" y="5611838"/>
            <a:chExt cx="5188500" cy="445275"/>
          </a:xfrm>
        </p:grpSpPr>
        <p:sp>
          <p:nvSpPr>
            <p:cNvPr id="297" name="Google Shape;297;p18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298" name="Google Shape;2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18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https://godbolt.org/z/T6ejdsEba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Syntax analysis</a:t>
            </a:r>
            <a:endParaRPr/>
          </a:p>
        </p:txBody>
      </p:sp>
      <p:pic>
        <p:nvPicPr>
          <p:cNvPr id="305" name="Google Shape;3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720" y="1128057"/>
            <a:ext cx="9814560" cy="4889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19"/>
          <p:cNvGrpSpPr/>
          <p:nvPr/>
        </p:nvGrpSpPr>
        <p:grpSpPr>
          <a:xfrm>
            <a:off x="505000" y="6400788"/>
            <a:ext cx="5188500" cy="445275"/>
            <a:chOff x="289925" y="5611838"/>
            <a:chExt cx="5188500" cy="445275"/>
          </a:xfrm>
        </p:grpSpPr>
        <p:sp>
          <p:nvSpPr>
            <p:cNvPr id="307" name="Google Shape;307;p19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08" name="Google Shape;30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19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https://godbolt.org/z/cz3KjMcYb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Abstract Syntax Tree</a:t>
            </a:r>
            <a:endParaRPr/>
          </a:p>
        </p:txBody>
      </p:sp>
      <p:sp>
        <p:nvSpPr>
          <p:cNvPr id="315" name="Google Shape;315;p20"/>
          <p:cNvSpPr txBox="1"/>
          <p:nvPr>
            <p:ph idx="1" type="body"/>
          </p:nvPr>
        </p:nvSpPr>
        <p:spPr>
          <a:xfrm>
            <a:off x="571500" y="1673402"/>
            <a:ext cx="6529847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foo(int i)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if (i &lt; 10)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return i * 2;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return i;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16" name="Google Shape;316;p20"/>
          <p:cNvSpPr/>
          <p:nvPr/>
        </p:nvSpPr>
        <p:spPr>
          <a:xfrm>
            <a:off x="7852041" y="846130"/>
            <a:ext cx="234204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FunctionDecl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6096000" y="1428153"/>
            <a:ext cx="234204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ParamDecl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8839200" y="1498493"/>
            <a:ext cx="234204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CompoundStmt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7686367" y="2262637"/>
            <a:ext cx="1503352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6163104" y="2990354"/>
            <a:ext cx="220783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BinaryOperator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20"/>
          <p:cNvSpPr/>
          <p:nvPr/>
        </p:nvSpPr>
        <p:spPr>
          <a:xfrm>
            <a:off x="8813388" y="2984438"/>
            <a:ext cx="220783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CompoundStmt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8813388" y="3720568"/>
            <a:ext cx="220783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9374568" y="2245802"/>
            <a:ext cx="2207833" cy="490498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ReturnStmt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4" name="Google Shape;324;p20"/>
          <p:cNvCxnSpPr>
            <a:stCxn id="316" idx="4"/>
            <a:endCxn id="317" idx="0"/>
          </p:cNvCxnSpPr>
          <p:nvPr/>
        </p:nvCxnSpPr>
        <p:spPr>
          <a:xfrm flipH="1">
            <a:off x="7267163" y="1336628"/>
            <a:ext cx="1755900" cy="91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5" name="Google Shape;325;p20"/>
          <p:cNvCxnSpPr>
            <a:stCxn id="316" idx="4"/>
            <a:endCxn id="318" idx="0"/>
          </p:cNvCxnSpPr>
          <p:nvPr/>
        </p:nvCxnSpPr>
        <p:spPr>
          <a:xfrm>
            <a:off x="9023063" y="1336628"/>
            <a:ext cx="987300" cy="16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6" name="Google Shape;326;p20"/>
          <p:cNvCxnSpPr>
            <a:stCxn id="318" idx="4"/>
            <a:endCxn id="319" idx="0"/>
          </p:cNvCxnSpPr>
          <p:nvPr/>
        </p:nvCxnSpPr>
        <p:spPr>
          <a:xfrm flipH="1">
            <a:off x="8437922" y="1988991"/>
            <a:ext cx="1572300" cy="27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7" name="Google Shape;327;p20"/>
          <p:cNvCxnSpPr>
            <a:stCxn id="318" idx="4"/>
            <a:endCxn id="323" idx="0"/>
          </p:cNvCxnSpPr>
          <p:nvPr/>
        </p:nvCxnSpPr>
        <p:spPr>
          <a:xfrm>
            <a:off x="10010222" y="1988991"/>
            <a:ext cx="468300" cy="256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8" name="Google Shape;328;p20"/>
          <p:cNvCxnSpPr>
            <a:stCxn id="319" idx="4"/>
            <a:endCxn id="320" idx="0"/>
          </p:cNvCxnSpPr>
          <p:nvPr/>
        </p:nvCxnSpPr>
        <p:spPr>
          <a:xfrm flipH="1">
            <a:off x="7267143" y="2753135"/>
            <a:ext cx="1170900" cy="237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9" name="Google Shape;329;p20"/>
          <p:cNvCxnSpPr>
            <a:stCxn id="319" idx="4"/>
            <a:endCxn id="321" idx="0"/>
          </p:cNvCxnSpPr>
          <p:nvPr/>
        </p:nvCxnSpPr>
        <p:spPr>
          <a:xfrm>
            <a:off x="8438043" y="2753135"/>
            <a:ext cx="1479300" cy="231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0" name="Google Shape;330;p20"/>
          <p:cNvCxnSpPr>
            <a:stCxn id="321" idx="4"/>
            <a:endCxn id="322" idx="0"/>
          </p:cNvCxnSpPr>
          <p:nvPr/>
        </p:nvCxnSpPr>
        <p:spPr>
          <a:xfrm>
            <a:off x="9917305" y="3474936"/>
            <a:ext cx="0" cy="245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331" name="Google Shape;331;p20"/>
          <p:cNvGrpSpPr/>
          <p:nvPr/>
        </p:nvGrpSpPr>
        <p:grpSpPr>
          <a:xfrm>
            <a:off x="505000" y="6400788"/>
            <a:ext cx="5188500" cy="445275"/>
            <a:chOff x="289925" y="5611838"/>
            <a:chExt cx="5188500" cy="445275"/>
          </a:xfrm>
        </p:grpSpPr>
        <p:sp>
          <p:nvSpPr>
            <p:cNvPr id="332" name="Google Shape;332;p20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33" name="Google Shape;33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20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4"/>
                </a:rPr>
                <a:t>https://godbolt.org/z/6Wq38MbPj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1"/>
          <p:cNvPicPr preferRelativeResize="0"/>
          <p:nvPr/>
        </p:nvPicPr>
        <p:blipFill rotWithShape="1">
          <a:blip r:embed="rId3">
            <a:alphaModFix/>
          </a:blip>
          <a:srcRect b="0" l="983" r="1001" t="0"/>
          <a:stretch/>
        </p:blipFill>
        <p:spPr>
          <a:xfrm>
            <a:off x="1103179" y="838767"/>
            <a:ext cx="9037812" cy="518046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Semantic analysis</a:t>
            </a:r>
            <a:endParaRPr/>
          </a:p>
        </p:txBody>
      </p:sp>
      <p:sp>
        <p:nvSpPr>
          <p:cNvPr id="341" name="Google Shape;341;p21"/>
          <p:cNvSpPr txBox="1"/>
          <p:nvPr/>
        </p:nvSpPr>
        <p:spPr>
          <a:xfrm>
            <a:off x="310330" y="5917166"/>
            <a:ext cx="115332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https://llvm.org/devmtg/2019-10/slides/ClangTutorial-Stulova-vanHaastregt.pdf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IR generation</a:t>
            </a:r>
            <a:endParaRPr/>
          </a:p>
        </p:txBody>
      </p:sp>
      <p:pic>
        <p:nvPicPr>
          <p:cNvPr id="347" name="Google Shape;347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656" y="1109056"/>
            <a:ext cx="9935251" cy="4726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2"/>
          <p:cNvGrpSpPr/>
          <p:nvPr/>
        </p:nvGrpSpPr>
        <p:grpSpPr>
          <a:xfrm>
            <a:off x="505000" y="6400788"/>
            <a:ext cx="5188500" cy="445275"/>
            <a:chOff x="289925" y="5611838"/>
            <a:chExt cx="5188500" cy="445275"/>
          </a:xfrm>
        </p:grpSpPr>
        <p:sp>
          <p:nvSpPr>
            <p:cNvPr id="349" name="Google Shape;349;p22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50" name="Google Shape;35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2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https://godbolt.org/z/or3z3oYnq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8c5e3fc1d_1_1"/>
          <p:cNvSpPr txBox="1"/>
          <p:nvPr>
            <p:ph type="title"/>
          </p:nvPr>
        </p:nvSpPr>
        <p:spPr>
          <a:xfrm>
            <a:off x="571500" y="571501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LLVM IR</a:t>
            </a:r>
            <a:endParaRPr/>
          </a:p>
        </p:txBody>
      </p:sp>
      <p:sp>
        <p:nvSpPr>
          <p:cNvPr id="357" name="Google Shape;357;g268c5e3fc1d_1_1"/>
          <p:cNvSpPr txBox="1"/>
          <p:nvPr>
            <p:ph idx="1" type="body"/>
          </p:nvPr>
        </p:nvSpPr>
        <p:spPr>
          <a:xfrm>
            <a:off x="571500" y="1673402"/>
            <a:ext cx="5288400" cy="45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LLVM IR is used for several key purposes within the LLVM compiler framework: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Platform Independence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Optimization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Code Generation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68c5e3fc1d_1_1"/>
          <p:cNvSpPr txBox="1"/>
          <p:nvPr>
            <p:ph idx="2" type="body"/>
          </p:nvPr>
        </p:nvSpPr>
        <p:spPr>
          <a:xfrm>
            <a:off x="6289125" y="441549"/>
            <a:ext cx="5288400" cy="58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C++</a:t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The corresponding LLVM IR for this function might look something like this:</a:t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300"/>
              <a:t>LLVM</a:t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59" name="Google Shape;359;g268c5e3fc1d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125" y="955850"/>
            <a:ext cx="36004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68c5e3fc1d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125" y="3515550"/>
            <a:ext cx="49530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Contacts</a:t>
            </a:r>
            <a:endParaRPr/>
          </a:p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571375" y="1673450"/>
            <a:ext cx="11010900" cy="4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Lectures: Оболенский Арсений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▪"/>
            </a:pPr>
            <a:r>
              <a:rPr lang="en-US"/>
              <a:t>E-mail: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me@gooddoog.ru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▪"/>
            </a:pPr>
            <a:r>
              <a:rPr lang="en-US"/>
              <a:t>Via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portal.unn.ru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Practice: Лычков Михаил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▪"/>
            </a:pPr>
            <a:r>
              <a:rPr lang="en-US"/>
              <a:t>E-mail: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mikelitch@gmail.com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Practice: Кузнецов Артём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▪"/>
            </a:pPr>
            <a:r>
              <a:rPr lang="en-US"/>
              <a:t>E-mail: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artyomka6192@gmail.com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GitHub organization: </a:t>
            </a:r>
            <a:r>
              <a:rPr lang="en-US" sz="2300" u="sng">
                <a:solidFill>
                  <a:schemeClr val="hlink"/>
                </a:solidFill>
                <a:hlinkClick r:id="rId7"/>
              </a:rPr>
              <a:t>https://github.com/NN-complr-tech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Lecture materials repository: </a:t>
            </a:r>
            <a:r>
              <a:rPr lang="en-US" sz="2300" u="sng">
                <a:solidFill>
                  <a:schemeClr val="hlink"/>
                </a:solidFill>
                <a:hlinkClick r:id="rId8"/>
              </a:rPr>
              <a:t>https://github.com/NN-complr-tech/Complr-course-lectures</a:t>
            </a:r>
            <a:r>
              <a:rPr lang="en-US" sz="2300"/>
              <a:t> </a:t>
            </a:r>
            <a:endParaRPr sz="23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IR Developer Advantages" id="365" name="Google Shape;3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558" y="485590"/>
            <a:ext cx="11243072" cy="559811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SPIR-V</a:t>
            </a:r>
            <a:endParaRPr/>
          </a:p>
        </p:txBody>
      </p:sp>
      <p:sp>
        <p:nvSpPr>
          <p:cNvPr id="367" name="Google Shape;367;p23"/>
          <p:cNvSpPr txBox="1"/>
          <p:nvPr/>
        </p:nvSpPr>
        <p:spPr>
          <a:xfrm>
            <a:off x="3909797" y="6013730"/>
            <a:ext cx="6096982" cy="426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https://www.khronos.org/spir/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IR optimization</a:t>
            </a:r>
            <a:endParaRPr/>
          </a:p>
        </p:txBody>
      </p:sp>
      <p:pic>
        <p:nvPicPr>
          <p:cNvPr id="373" name="Google Shape;373;p24"/>
          <p:cNvPicPr preferRelativeResize="0"/>
          <p:nvPr/>
        </p:nvPicPr>
        <p:blipFill rotWithShape="1">
          <a:blip r:embed="rId3">
            <a:alphaModFix/>
          </a:blip>
          <a:srcRect b="37771" l="0" r="0" t="0"/>
          <a:stretch/>
        </p:blipFill>
        <p:spPr>
          <a:xfrm>
            <a:off x="298828" y="1285309"/>
            <a:ext cx="11556243" cy="341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4"/>
          <p:cNvGrpSpPr/>
          <p:nvPr/>
        </p:nvGrpSpPr>
        <p:grpSpPr>
          <a:xfrm>
            <a:off x="505000" y="6400788"/>
            <a:ext cx="5188500" cy="445275"/>
            <a:chOff x="289925" y="5611838"/>
            <a:chExt cx="5188500" cy="445275"/>
          </a:xfrm>
        </p:grpSpPr>
        <p:sp>
          <p:nvSpPr>
            <p:cNvPr id="375" name="Google Shape;375;p24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76" name="Google Shape;37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24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https://godbolt.org/z/YM6Wxno37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Code generation &amp; optimization</a:t>
            </a:r>
            <a:endParaRPr/>
          </a:p>
        </p:txBody>
      </p:sp>
      <p:pic>
        <p:nvPicPr>
          <p:cNvPr id="383" name="Google Shape;3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779" y="1144475"/>
            <a:ext cx="11315114" cy="4441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25"/>
          <p:cNvGrpSpPr/>
          <p:nvPr/>
        </p:nvGrpSpPr>
        <p:grpSpPr>
          <a:xfrm>
            <a:off x="505000" y="6400788"/>
            <a:ext cx="5188500" cy="445275"/>
            <a:chOff x="289925" y="5611838"/>
            <a:chExt cx="5188500" cy="445275"/>
          </a:xfrm>
        </p:grpSpPr>
        <p:sp>
          <p:nvSpPr>
            <p:cNvPr id="385" name="Google Shape;385;p25"/>
            <p:cNvSpPr/>
            <p:nvPr/>
          </p:nvSpPr>
          <p:spPr>
            <a:xfrm>
              <a:off x="289925" y="5611850"/>
              <a:ext cx="51885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</a:endParaRPr>
            </a:p>
          </p:txBody>
        </p:sp>
        <p:pic>
          <p:nvPicPr>
            <p:cNvPr id="386" name="Google Shape;38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925" y="5611838"/>
              <a:ext cx="445275" cy="44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5"/>
            <p:cNvSpPr/>
            <p:nvPr/>
          </p:nvSpPr>
          <p:spPr>
            <a:xfrm>
              <a:off x="777375" y="5611850"/>
              <a:ext cx="4701000" cy="445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sng">
                  <a:solidFill>
                    <a:schemeClr val="hlink"/>
                  </a:solidFill>
                  <a:hlinkClick r:id="rId5"/>
                </a:rPr>
                <a:t>https://godbolt.org/z/n3orv3Ydj</a:t>
              </a:r>
              <a:r>
                <a:rPr lang="en-US" sz="2400"/>
                <a:t> </a:t>
              </a:r>
              <a:endParaRPr sz="2400"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Linking</a:t>
            </a:r>
            <a:endParaRPr/>
          </a:p>
        </p:txBody>
      </p:sp>
      <p:sp>
        <p:nvSpPr>
          <p:cNvPr id="393" name="Google Shape;393;p26"/>
          <p:cNvSpPr txBox="1"/>
          <p:nvPr>
            <p:ph idx="1" type="body"/>
          </p:nvPr>
        </p:nvSpPr>
        <p:spPr>
          <a:xfrm>
            <a:off x="571500" y="1673402"/>
            <a:ext cx="11010901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operates on Translation Units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Each translation unit produces an object file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Linker assembles multiple object files and libraries into a program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Not covered in this course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A few pointers for those, who want to know more about linkers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How the C++ Linker Works – YouTube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2017 LLVM Developers’ Meeting: R. Ueyama “lld: A Fast, Simple, and Portable Linker” - YouTube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Debugging</a:t>
            </a:r>
            <a:endParaRPr/>
          </a:p>
        </p:txBody>
      </p:sp>
      <p:sp>
        <p:nvSpPr>
          <p:cNvPr id="399" name="Google Shape;399;p27"/>
          <p:cNvSpPr txBox="1"/>
          <p:nvPr>
            <p:ph idx="1" type="body"/>
          </p:nvPr>
        </p:nvSpPr>
        <p:spPr>
          <a:xfrm>
            <a:off x="571500" y="1673402"/>
            <a:ext cx="11010901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Compilers try to preserve source code &lt;-&gt; binary mapping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/>
              <a:t>They’re not very successful when optimizations are involved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Debug info is stored in a special format within a binary or in a separate file: lookup DWARF and PDB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Debuggers get help from OS and hardware to enable breakpoints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Will be covered in this course (stretch goal)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More info: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2016 EuroLLVM Developers' Meeting: D. Panickal &amp; A. Warzynski "LLDB Tutorial: Adding debugger ..." – YouTube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2013 LLVM Developers’ Meeting: “Adapting LLDB for your hardware: Remote Debugging the Hexagon DSP” - YouTube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Static analysis</a:t>
            </a:r>
            <a:endParaRPr/>
          </a:p>
        </p:txBody>
      </p:sp>
      <p:sp>
        <p:nvSpPr>
          <p:cNvPr id="405" name="Google Shape;405;p28"/>
          <p:cNvSpPr txBox="1"/>
          <p:nvPr>
            <p:ph idx="1" type="body"/>
          </p:nvPr>
        </p:nvSpPr>
        <p:spPr>
          <a:xfrm>
            <a:off x="571500" y="1673402"/>
            <a:ext cx="11010901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Humans are not very good at computer programming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/>
              <a:t>Lack of context, poor cognitive skills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ASTs and IRs can be used to help developers find bugs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Examples: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/>
              <a:t>clang-tidy, PVS Studio, cppcheck, basically any IDE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/>
              <a:t>More advanced: Rust borrow checker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Will be covered in this course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▪"/>
            </a:pPr>
            <a:r>
              <a:rPr lang="en-US"/>
              <a:t>More info: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C++ Weekly - Ep 3 Intro to clang-tidy – YouTube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2020 LLVM Developers’ Meeting: “Using Clang-tidy for Customized Checkers and Large Scale Source...” - YouTube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LLVM</a:t>
            </a:r>
            <a:endParaRPr/>
          </a:p>
        </p:txBody>
      </p:sp>
      <p:sp>
        <p:nvSpPr>
          <p:cNvPr id="411" name="Google Shape;411;p29"/>
          <p:cNvSpPr txBox="1"/>
          <p:nvPr>
            <p:ph idx="1" type="body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framework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Includes LLVM IR and backends for many platforms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Started by Chris Lattner in 2001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Multiple frontends under LLVM umbrella: clang, flang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Photo: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https://www.modular.ai/team</a:t>
            </a:r>
            <a:r>
              <a:rPr lang="en-US" sz="1600"/>
              <a:t> </a:t>
            </a:r>
            <a:endParaRPr/>
          </a:p>
        </p:txBody>
      </p:sp>
      <p:pic>
        <p:nvPicPr>
          <p:cNvPr descr="Chris Lattner" id="412" name="Google Shape;412;p2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9675" y="1728360"/>
            <a:ext cx="5287963" cy="447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226" y="1085915"/>
            <a:ext cx="9385657" cy="53001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0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Hardware diversity</a:t>
            </a:r>
            <a:endParaRPr/>
          </a:p>
        </p:txBody>
      </p:sp>
      <p:sp>
        <p:nvSpPr>
          <p:cNvPr id="419" name="Google Shape;419;p30"/>
          <p:cNvSpPr txBox="1"/>
          <p:nvPr/>
        </p:nvSpPr>
        <p:spPr>
          <a:xfrm>
            <a:off x="3567636" y="6431921"/>
            <a:ext cx="6096982" cy="426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https://basicmi.github.io/AI-Chip/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1958" y="1047749"/>
            <a:ext cx="9265920" cy="520166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1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Post-modern compilers</a:t>
            </a:r>
            <a:endParaRPr/>
          </a:p>
        </p:txBody>
      </p:sp>
      <p:sp>
        <p:nvSpPr>
          <p:cNvPr id="426" name="Google Shape;426;p31"/>
          <p:cNvSpPr txBox="1"/>
          <p:nvPr/>
        </p:nvSpPr>
        <p:spPr>
          <a:xfrm>
            <a:off x="1815527" y="5876258"/>
            <a:ext cx="10242754" cy="342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https://llvm-hpc-2020-workshop.github.io/presentations/llvmhpc2020-amini.pdf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653577899_0_1"/>
          <p:cNvSpPr txBox="1"/>
          <p:nvPr>
            <p:ph type="title"/>
          </p:nvPr>
        </p:nvSpPr>
        <p:spPr>
          <a:xfrm>
            <a:off x="571370" y="571500"/>
            <a:ext cx="11010900" cy="9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compilers</a:t>
            </a:r>
            <a:endParaRPr/>
          </a:p>
        </p:txBody>
      </p:sp>
      <p:sp>
        <p:nvSpPr>
          <p:cNvPr id="432" name="Google Shape;432;g2b653577899_0_1"/>
          <p:cNvSpPr/>
          <p:nvPr/>
        </p:nvSpPr>
        <p:spPr>
          <a:xfrm>
            <a:off x="4313338" y="1524000"/>
            <a:ext cx="1578300" cy="53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PyTorch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2b653577899_0_1"/>
          <p:cNvSpPr/>
          <p:nvPr/>
        </p:nvSpPr>
        <p:spPr>
          <a:xfrm>
            <a:off x="8302938" y="1524000"/>
            <a:ext cx="1578300" cy="53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2b653577899_0_1"/>
          <p:cNvSpPr/>
          <p:nvPr/>
        </p:nvSpPr>
        <p:spPr>
          <a:xfrm>
            <a:off x="6308138" y="1524000"/>
            <a:ext cx="1578300" cy="53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ONNX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2b653577899_0_1"/>
          <p:cNvSpPr/>
          <p:nvPr/>
        </p:nvSpPr>
        <p:spPr>
          <a:xfrm>
            <a:off x="2272413" y="2735050"/>
            <a:ext cx="1578300" cy="53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Triton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2b653577899_0_1"/>
          <p:cNvSpPr/>
          <p:nvPr/>
        </p:nvSpPr>
        <p:spPr>
          <a:xfrm>
            <a:off x="4286038" y="2490100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 dialect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2b653577899_0_1"/>
          <p:cNvSpPr/>
          <p:nvPr/>
        </p:nvSpPr>
        <p:spPr>
          <a:xfrm>
            <a:off x="2245113" y="3608625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Triton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dialect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2b653577899_0_1"/>
          <p:cNvSpPr/>
          <p:nvPr/>
        </p:nvSpPr>
        <p:spPr>
          <a:xfrm>
            <a:off x="6280838" y="2490100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ONNX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dialect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2b653577899_0_1"/>
          <p:cNvSpPr/>
          <p:nvPr/>
        </p:nvSpPr>
        <p:spPr>
          <a:xfrm>
            <a:off x="8275638" y="2490100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dialect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0" name="Google Shape;440;g2b653577899_0_1"/>
          <p:cNvCxnSpPr>
            <a:stCxn id="435" idx="2"/>
            <a:endCxn id="437" idx="0"/>
          </p:cNvCxnSpPr>
          <p:nvPr/>
        </p:nvCxnSpPr>
        <p:spPr>
          <a:xfrm>
            <a:off x="3061563" y="3265750"/>
            <a:ext cx="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g2b653577899_0_1"/>
          <p:cNvCxnSpPr>
            <a:stCxn id="432" idx="2"/>
            <a:endCxn id="436" idx="0"/>
          </p:cNvCxnSpPr>
          <p:nvPr/>
        </p:nvCxnSpPr>
        <p:spPr>
          <a:xfrm>
            <a:off x="5102488" y="2054700"/>
            <a:ext cx="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g2b653577899_0_1"/>
          <p:cNvCxnSpPr>
            <a:stCxn id="434" idx="2"/>
            <a:endCxn id="438" idx="0"/>
          </p:cNvCxnSpPr>
          <p:nvPr/>
        </p:nvCxnSpPr>
        <p:spPr>
          <a:xfrm>
            <a:off x="7097288" y="2054700"/>
            <a:ext cx="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g2b653577899_0_1"/>
          <p:cNvCxnSpPr>
            <a:stCxn id="433" idx="2"/>
            <a:endCxn id="439" idx="0"/>
          </p:cNvCxnSpPr>
          <p:nvPr/>
        </p:nvCxnSpPr>
        <p:spPr>
          <a:xfrm>
            <a:off x="9092088" y="2054700"/>
            <a:ext cx="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g2b653577899_0_1"/>
          <p:cNvSpPr/>
          <p:nvPr/>
        </p:nvSpPr>
        <p:spPr>
          <a:xfrm>
            <a:off x="6085063" y="4781550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LLVM 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2b653577899_0_1"/>
          <p:cNvSpPr/>
          <p:nvPr/>
        </p:nvSpPr>
        <p:spPr>
          <a:xfrm>
            <a:off x="6112363" y="6278300"/>
            <a:ext cx="1578300" cy="530700"/>
          </a:xfrm>
          <a:prstGeom prst="roundRect">
            <a:avLst>
              <a:gd fmla="val 16667" name="adj"/>
            </a:avLst>
          </a:prstGeom>
          <a:solidFill>
            <a:srgbClr val="00C7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Target HW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g2b653577899_0_1"/>
          <p:cNvCxnSpPr>
            <a:stCxn id="437" idx="2"/>
            <a:endCxn id="444" idx="0"/>
          </p:cNvCxnSpPr>
          <p:nvPr/>
        </p:nvCxnSpPr>
        <p:spPr>
          <a:xfrm>
            <a:off x="3061563" y="4139325"/>
            <a:ext cx="3840000" cy="6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g2b653577899_0_1"/>
          <p:cNvCxnSpPr>
            <a:stCxn id="436" idx="2"/>
            <a:endCxn id="444" idx="0"/>
          </p:cNvCxnSpPr>
          <p:nvPr/>
        </p:nvCxnSpPr>
        <p:spPr>
          <a:xfrm>
            <a:off x="5102488" y="3020800"/>
            <a:ext cx="1799100" cy="17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g2b653577899_0_1"/>
          <p:cNvCxnSpPr>
            <a:stCxn id="438" idx="2"/>
            <a:endCxn id="444" idx="0"/>
          </p:cNvCxnSpPr>
          <p:nvPr/>
        </p:nvCxnSpPr>
        <p:spPr>
          <a:xfrm flipH="1">
            <a:off x="6901388" y="3020800"/>
            <a:ext cx="195900" cy="17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g2b653577899_0_1"/>
          <p:cNvCxnSpPr>
            <a:stCxn id="439" idx="2"/>
            <a:endCxn id="444" idx="0"/>
          </p:cNvCxnSpPr>
          <p:nvPr/>
        </p:nvCxnSpPr>
        <p:spPr>
          <a:xfrm flipH="1">
            <a:off x="6901488" y="3020800"/>
            <a:ext cx="2190600" cy="17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g2b653577899_0_1"/>
          <p:cNvCxnSpPr>
            <a:stCxn id="432" idx="2"/>
            <a:endCxn id="435" idx="0"/>
          </p:cNvCxnSpPr>
          <p:nvPr/>
        </p:nvCxnSpPr>
        <p:spPr>
          <a:xfrm flipH="1">
            <a:off x="3061588" y="2054700"/>
            <a:ext cx="2040900" cy="6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g2b653577899_0_1"/>
          <p:cNvSpPr/>
          <p:nvPr/>
        </p:nvSpPr>
        <p:spPr>
          <a:xfrm>
            <a:off x="6085063" y="5529925"/>
            <a:ext cx="1632900" cy="530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2" name="Google Shape;452;g2b653577899_0_1"/>
          <p:cNvCxnSpPr>
            <a:stCxn id="444" idx="2"/>
            <a:endCxn id="451" idx="0"/>
          </p:cNvCxnSpPr>
          <p:nvPr/>
        </p:nvCxnSpPr>
        <p:spPr>
          <a:xfrm>
            <a:off x="6901513" y="5312250"/>
            <a:ext cx="0" cy="2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g2b653577899_0_1"/>
          <p:cNvCxnSpPr>
            <a:stCxn id="451" idx="2"/>
            <a:endCxn id="445" idx="0"/>
          </p:cNvCxnSpPr>
          <p:nvPr/>
        </p:nvCxnSpPr>
        <p:spPr>
          <a:xfrm>
            <a:off x="6901513" y="6060625"/>
            <a:ext cx="0" cy="2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4" name="Google Shape;454;g2b65357789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350" y="876060"/>
            <a:ext cx="1578300" cy="49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b653577899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2552" y="888750"/>
            <a:ext cx="1799101" cy="4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b653577899_0_1"/>
          <p:cNvSpPr txBox="1"/>
          <p:nvPr/>
        </p:nvSpPr>
        <p:spPr>
          <a:xfrm>
            <a:off x="0" y="5831975"/>
            <a:ext cx="7715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https://pytorch.org/assets/brand-guidelines/PyTorch-Brand-Guidelines.pdf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https://www.tensorflow.org/extras/tensorflow_brand_guidelines.pdf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https://artwork.lfaidata.foundation/projects/onnx/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https://triton-lang.org/main/index.html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g2b653577899_0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1150" y="936275"/>
            <a:ext cx="1572311" cy="4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b653577899_0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42893" y="1523993"/>
            <a:ext cx="837357" cy="9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What is a compiler?</a:t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814112" y="2764313"/>
            <a:ext cx="1787504" cy="1329373"/>
          </a:xfrm>
          <a:prstGeom prst="verticalScroll">
            <a:avLst>
              <a:gd fmla="val 12500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 code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4967700" y="2976105"/>
            <a:ext cx="2465930" cy="905788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9226592" y="3244021"/>
            <a:ext cx="16105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Executable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4"/>
          <p:cNvCxnSpPr>
            <a:stCxn id="122" idx="3"/>
            <a:endCxn id="123" idx="2"/>
          </p:cNvCxnSpPr>
          <p:nvPr/>
        </p:nvCxnSpPr>
        <p:spPr>
          <a:xfrm>
            <a:off x="2435444" y="3429000"/>
            <a:ext cx="2539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6" name="Google Shape;126;p4"/>
          <p:cNvCxnSpPr>
            <a:stCxn id="123" idx="0"/>
            <a:endCxn id="124" idx="1"/>
          </p:cNvCxnSpPr>
          <p:nvPr/>
        </p:nvCxnSpPr>
        <p:spPr>
          <a:xfrm flipH="1" rot="10800000">
            <a:off x="7431575" y="3428699"/>
            <a:ext cx="1794900" cy="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/>
          <p:nvPr>
            <p:ph type="title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Customized hardware</a:t>
            </a:r>
            <a:endParaRPr/>
          </a:p>
        </p:txBody>
      </p:sp>
      <p:pic>
        <p:nvPicPr>
          <p:cNvPr id="464" name="Google Shape;4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683" y="1463777"/>
            <a:ext cx="4159658" cy="482272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2"/>
          <p:cNvSpPr txBox="1"/>
          <p:nvPr/>
        </p:nvSpPr>
        <p:spPr>
          <a:xfrm>
            <a:off x="5120640" y="1463777"/>
            <a:ext cx="6288712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“CIRCT” / Circuit IR Compilers and Tools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Compilers help design custom hardware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3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 cost of development and validation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https://circt.llvm.org/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/>
          <p:nvPr>
            <p:ph type="title"/>
          </p:nvPr>
        </p:nvSpPr>
        <p:spPr>
          <a:xfrm>
            <a:off x="571500" y="571501"/>
            <a:ext cx="1101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Career paths</a:t>
            </a:r>
            <a:endParaRPr/>
          </a:p>
        </p:txBody>
      </p:sp>
      <p:sp>
        <p:nvSpPr>
          <p:cNvPr id="471" name="Google Shape;471;p33"/>
          <p:cNvSpPr txBox="1"/>
          <p:nvPr/>
        </p:nvSpPr>
        <p:spPr>
          <a:xfrm>
            <a:off x="571500" y="1421275"/>
            <a:ext cx="7948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vendors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software companies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development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In the next episode…</a:t>
            </a:r>
            <a:endParaRPr/>
          </a:p>
        </p:txBody>
      </p:sp>
      <p:sp>
        <p:nvSpPr>
          <p:cNvPr id="477" name="Google Shape;477;p34"/>
          <p:cNvSpPr txBox="1"/>
          <p:nvPr>
            <p:ph idx="1" type="body"/>
          </p:nvPr>
        </p:nvSpPr>
        <p:spPr>
          <a:xfrm>
            <a:off x="571500" y="1673402"/>
            <a:ext cx="11010901" cy="45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Compiler frontends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Different frontend stages: lexers, syntax, sema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US"/>
              <a:t>Clang as an example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Extra materials</a:t>
            </a:r>
            <a:endParaRPr/>
          </a:p>
        </p:txBody>
      </p:sp>
      <p:sp>
        <p:nvSpPr>
          <p:cNvPr id="483" name="Google Shape;483;p35"/>
          <p:cNvSpPr txBox="1"/>
          <p:nvPr>
            <p:ph idx="1" type="body"/>
          </p:nvPr>
        </p:nvSpPr>
        <p:spPr>
          <a:xfrm>
            <a:off x="571500" y="1210875"/>
            <a:ext cx="10837800" cy="56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Interview with Jim Keller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-US" sz="1400"/>
              <a:t>Part 1: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https://www.youtube.com/watch?v=Nb2tebYAaOA</a:t>
            </a:r>
            <a:r>
              <a:rPr lang="en-US" sz="1400"/>
              <a:t> 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-US" sz="1400"/>
              <a:t>Part 2: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https://www.youtube.com/watch?v=G4hL5Om4IJ4</a:t>
            </a:r>
            <a:r>
              <a:rPr lang="en-US" sz="1400"/>
              <a:t>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Interview with Chris Lattner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-US" sz="1400"/>
              <a:t>Part 1: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https://www.youtube.com/watch?v=yCd3CzGSte8</a:t>
            </a:r>
            <a:r>
              <a:rPr lang="en-US" sz="1400"/>
              <a:t> 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-US" sz="1400"/>
              <a:t>Part 2: </a:t>
            </a:r>
            <a:r>
              <a:rPr lang="en-US" sz="1400" u="sng">
                <a:solidFill>
                  <a:schemeClr val="hlink"/>
                </a:solidFill>
                <a:hlinkClick r:id="rId6"/>
              </a:rPr>
              <a:t>https://www.youtube.com/watch?v=nWTvXbQHwWs</a:t>
            </a:r>
            <a:r>
              <a:rPr lang="en-US" sz="1400"/>
              <a:t>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An overview of Clang, LLVM Dev 2019 -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https://www.youtube.com/watch?v=5kkMpJpIGYU</a:t>
            </a:r>
            <a:r>
              <a:rPr lang="en-US" sz="1600"/>
              <a:t>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Compilers: Principles, Techniques, and Tools (aka the dragon book) - </a:t>
            </a:r>
            <a:r>
              <a:rPr lang="en-US" sz="1600" u="sng">
                <a:solidFill>
                  <a:schemeClr val="hlink"/>
                </a:solidFill>
                <a:hlinkClick r:id="rId8"/>
              </a:rPr>
              <a:t>https://suif.stanford.edu/dragonbook/</a:t>
            </a:r>
            <a:r>
              <a:rPr lang="en-US" sz="1600"/>
              <a:t>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What Has My Compiler Done for Me Lately? (Matt Godbolt) - </a:t>
            </a:r>
            <a:r>
              <a:rPr lang="en-US" sz="1600" u="sng">
                <a:solidFill>
                  <a:schemeClr val="hlink"/>
                </a:solidFill>
                <a:hlinkClick r:id="rId9"/>
              </a:rPr>
              <a:t>https://www.youtube.com/watch?v=bSkpMdDe4g4</a:t>
            </a:r>
            <a:r>
              <a:rPr lang="en-US" sz="1600"/>
              <a:t> 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Engineering a Compiler (Keith D. Cooper &amp; Linda Torczon)</a:t>
            </a:r>
            <a:r>
              <a:rPr lang="en-US" sz="1600"/>
              <a:t> - </a:t>
            </a: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https://github.com/lighthousand/books/blob/master/Engineering%20A%20Compiler%202nd%20Edition%20by%20Cooper%20and%20Torczon.pdf</a:t>
            </a:r>
            <a:r>
              <a:rPr lang="en-US" sz="1600"/>
              <a:t> 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▪"/>
            </a:pPr>
            <a:r>
              <a:rPr lang="en-US" sz="1600"/>
              <a:t>Chandler Carruth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</a:pPr>
            <a:r>
              <a:rPr lang="en-US" sz="1200"/>
              <a:t>Tuning C++: Benchmarks, and CPUs, and Compilers! Oh My! - </a:t>
            </a:r>
            <a:r>
              <a:rPr lang="en-US" sz="1200" u="sng">
                <a:solidFill>
                  <a:schemeClr val="hlink"/>
                </a:solidFill>
                <a:hlinkClick r:id="rId11"/>
              </a:rPr>
              <a:t>https://www.youtube.com/watch?v=nXaxk27zwlk</a:t>
            </a:r>
            <a:r>
              <a:rPr lang="en-US" sz="1200"/>
              <a:t> </a:t>
            </a:r>
            <a:endParaRPr/>
          </a:p>
          <a:p>
            <a:pPr indent="-203200" lvl="1" marL="431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200"/>
              <a:buChar char="•"/>
            </a:pPr>
            <a:r>
              <a:rPr lang="en-US" sz="1200"/>
              <a:t>High Performance Code 201: Hybrid Data Structures - </a:t>
            </a:r>
            <a:r>
              <a:rPr lang="en-US" sz="1200" u="sng">
                <a:solidFill>
                  <a:schemeClr val="hlink"/>
                </a:solidFill>
                <a:hlinkClick r:id="rId12"/>
              </a:rPr>
              <a:t>https://www.youtube.com/watch?v=vElZc6zSIXM</a:t>
            </a:r>
            <a:r>
              <a:rPr lang="en-US" sz="1200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uniform with the arms crossed in front of a flag&#10;&#10;Description automatically generated with medium confidence" id="131" name="Google Shape;131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9" r="138" t="0"/>
          <a:stretch/>
        </p:blipFill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First compilers</a:t>
            </a:r>
            <a:endParaRPr/>
          </a:p>
        </p:txBody>
      </p:sp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Grace Hopper at Remington Rand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Not a real compiler, functioned more as a loader and a linker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https://en.wikipedia.org/wiki/Grace_Hopper</a:t>
            </a:r>
            <a:r>
              <a:rPr lang="en-US" sz="1400"/>
              <a:t> </a:t>
            </a:r>
            <a:endParaRPr/>
          </a:p>
        </p:txBody>
      </p:sp>
      <p:sp>
        <p:nvSpPr>
          <p:cNvPr id="134" name="Google Shape;134;p5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/>
              <a:t>A-0, 1952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ll, person, person, indoor&#10;&#10;Description automatically generated" id="139" name="Google Shape;139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83" l="0" r="0" t="8183"/>
          <a:stretch/>
        </p:blipFill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Fortran</a:t>
            </a:r>
            <a:endParaRPr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John Backus at IBM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Fortran is still used and actively developed by ISO. The last release is Fortran 2018.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https://en.wikipedia.org/wiki/John_Backus</a:t>
            </a:r>
            <a:r>
              <a:rPr lang="en-US" sz="1400"/>
              <a:t> </a:t>
            </a:r>
            <a:endParaRPr/>
          </a:p>
        </p:txBody>
      </p:sp>
      <p:sp>
        <p:nvSpPr>
          <p:cNvPr id="142" name="Google Shape;142;p6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/>
              <a:t>1954-1957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with a beard and glasses&#10;&#10;Description automatically generated with low confidence" id="147" name="Google Shape;147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675" r="3674" t="0"/>
          <a:stretch/>
        </p:blipFill>
        <p:spPr>
          <a:xfrm>
            <a:off x="6615046" y="0"/>
            <a:ext cx="5129422" cy="64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 txBox="1"/>
          <p:nvPr>
            <p:ph type="title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000"/>
              <a:buFont typeface="Arial"/>
              <a:buNone/>
            </a:pPr>
            <a:r>
              <a:rPr lang="en-US"/>
              <a:t>Lisp</a:t>
            </a:r>
            <a:endParaRPr/>
          </a:p>
        </p:txBody>
      </p:sp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John McCarthy at MIT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Char char="▪"/>
            </a:pPr>
            <a:r>
              <a:rPr lang="en-US"/>
              <a:t>Second-oldest</a:t>
            </a:r>
            <a:r>
              <a:rPr lang="en-US"/>
              <a:t> high-level programming language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https://en.wikipedia.org/wiki/John_McCarthy_(computer_scientist)</a:t>
            </a:r>
            <a:r>
              <a:rPr lang="en-US" sz="1400"/>
              <a:t> </a:t>
            </a:r>
            <a:endParaRPr/>
          </a:p>
        </p:txBody>
      </p:sp>
      <p:sp>
        <p:nvSpPr>
          <p:cNvPr id="150" name="Google Shape;150;p7"/>
          <p:cNvSpPr txBox="1"/>
          <p:nvPr>
            <p:ph idx="3" type="body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/>
              <a:t>1958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32faa2b4971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33" l="0" r="0" t="1323"/>
          <a:stretch/>
        </p:blipFill>
        <p:spPr>
          <a:xfrm>
            <a:off x="6615046" y="0"/>
            <a:ext cx="5129400" cy="6416100"/>
          </a:xfrm>
          <a:prstGeom prst="rect">
            <a:avLst/>
          </a:prstGeom>
        </p:spPr>
      </p:pic>
      <p:sp>
        <p:nvSpPr>
          <p:cNvPr id="156" name="Google Shape;156;g32faa2b4971_0_0"/>
          <p:cNvSpPr txBox="1"/>
          <p:nvPr>
            <p:ph type="title"/>
          </p:nvPr>
        </p:nvSpPr>
        <p:spPr>
          <a:xfrm>
            <a:off x="571500" y="567227"/>
            <a:ext cx="5747100" cy="9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57" name="Google Shape;157;g32faa2b4971_0_0"/>
          <p:cNvSpPr txBox="1"/>
          <p:nvPr>
            <p:ph idx="1" type="body"/>
          </p:nvPr>
        </p:nvSpPr>
        <p:spPr>
          <a:xfrm>
            <a:off x="571500" y="2139952"/>
            <a:ext cx="5769000" cy="41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Dennis Ritchie at Bell Labs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Developed the first C compiler (derived from the B language)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Became the backbone of the Unix operating system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https://en.wikipedia.org/wiki/Dennis_Ritchie</a:t>
            </a:r>
            <a:r>
              <a:rPr lang="en-US" sz="1400"/>
              <a:t> </a:t>
            </a:r>
            <a:endParaRPr/>
          </a:p>
        </p:txBody>
      </p:sp>
      <p:sp>
        <p:nvSpPr>
          <p:cNvPr id="158" name="Google Shape;158;g32faa2b4971_0_0"/>
          <p:cNvSpPr txBox="1"/>
          <p:nvPr>
            <p:ph idx="3" type="body"/>
          </p:nvPr>
        </p:nvSpPr>
        <p:spPr>
          <a:xfrm>
            <a:off x="571500" y="1612901"/>
            <a:ext cx="57690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1972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32faa2b4971_1_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99" l="0" r="0" t="2299"/>
          <a:stretch/>
        </p:blipFill>
        <p:spPr>
          <a:xfrm>
            <a:off x="6615046" y="0"/>
            <a:ext cx="5129400" cy="6416100"/>
          </a:xfrm>
          <a:prstGeom prst="rect">
            <a:avLst/>
          </a:prstGeom>
        </p:spPr>
      </p:pic>
      <p:sp>
        <p:nvSpPr>
          <p:cNvPr id="164" name="Google Shape;164;g32faa2b4971_1_2"/>
          <p:cNvSpPr txBox="1"/>
          <p:nvPr>
            <p:ph type="title"/>
          </p:nvPr>
        </p:nvSpPr>
        <p:spPr>
          <a:xfrm>
            <a:off x="571500" y="567227"/>
            <a:ext cx="5747100" cy="9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C++</a:t>
            </a:r>
            <a:endParaRPr/>
          </a:p>
        </p:txBody>
      </p:sp>
      <p:sp>
        <p:nvSpPr>
          <p:cNvPr id="165" name="Google Shape;165;g32faa2b4971_1_2"/>
          <p:cNvSpPr txBox="1"/>
          <p:nvPr>
            <p:ph idx="1" type="body"/>
          </p:nvPr>
        </p:nvSpPr>
        <p:spPr>
          <a:xfrm>
            <a:off x="571500" y="2139952"/>
            <a:ext cx="5769000" cy="41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Created by Bjarne Stroustrup at Bell Labs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Evolved from C to add object-oriented programming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First commercial implementation released in 1985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Photo: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https://www.stroustrup.com/</a:t>
            </a:r>
            <a:r>
              <a:rPr lang="en-US" sz="1400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2faa2b4971_1_2"/>
          <p:cNvSpPr txBox="1"/>
          <p:nvPr>
            <p:ph idx="3" type="body"/>
          </p:nvPr>
        </p:nvSpPr>
        <p:spPr>
          <a:xfrm>
            <a:off x="571500" y="1612901"/>
            <a:ext cx="57690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1979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 2013 – 2022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2022-02-11T08:56:50Z</dcterms:created>
  <dc:creator>Batashev, Alexander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77294acb-f791-4422-865e-0b7527e37b89</vt:lpwstr>
  </property>
  <property fmtid="{D5CDD505-2E9C-101B-9397-08002B2CF9AE}" pid="3" name="CTP_TimeStamp">
    <vt:lpwstr>2020-08-21 21:49:33Z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  <property fmtid="{D5CDD505-2E9C-101B-9397-08002B2CF9AE}" pid="8" name="ContentTypeId">
    <vt:lpwstr>0x01010079C5967B1E29274CA6A143F9D247F5D2</vt:lpwstr>
  </property>
</Properties>
</file>